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84" r:id="rId5"/>
    <p:sldId id="264" r:id="rId6"/>
    <p:sldId id="262" r:id="rId7"/>
    <p:sldId id="275" r:id="rId8"/>
    <p:sldId id="265" r:id="rId9"/>
    <p:sldId id="286" r:id="rId10"/>
    <p:sldId id="268" r:id="rId11"/>
    <p:sldId id="269" r:id="rId12"/>
    <p:sldId id="272" r:id="rId13"/>
    <p:sldId id="271" r:id="rId14"/>
    <p:sldId id="273" r:id="rId15"/>
    <p:sldId id="287" r:id="rId16"/>
    <p:sldId id="270" r:id="rId17"/>
    <p:sldId id="274" r:id="rId18"/>
    <p:sldId id="277" r:id="rId19"/>
    <p:sldId id="276" r:id="rId20"/>
    <p:sldId id="278" r:id="rId21"/>
    <p:sldId id="279" r:id="rId22"/>
    <p:sldId id="280" r:id="rId23"/>
    <p:sldId id="288" r:id="rId24"/>
    <p:sldId id="267" r:id="rId25"/>
    <p:sldId id="266" r:id="rId26"/>
    <p:sldId id="282" r:id="rId27"/>
    <p:sldId id="283" r:id="rId28"/>
    <p:sldId id="289" r:id="rId29"/>
    <p:sldId id="260" r:id="rId30"/>
    <p:sldId id="261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B3BE"/>
    <a:srgbClr val="CED5D9"/>
    <a:srgbClr val="4C6169"/>
    <a:srgbClr val="123E64"/>
    <a:srgbClr val="FF8641"/>
    <a:srgbClr val="149089"/>
    <a:srgbClr val="111111"/>
    <a:srgbClr val="CA0078"/>
    <a:srgbClr val="FFFFFF"/>
    <a:srgbClr val="73B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72919" autoAdjust="0"/>
  </p:normalViewPr>
  <p:slideViewPr>
    <p:cSldViewPr snapToObjects="1">
      <p:cViewPr varScale="1">
        <p:scale>
          <a:sx n="110" d="100"/>
          <a:sy n="110" d="100"/>
        </p:scale>
        <p:origin x="1644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826809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89377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19330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23min hit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70227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0962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729900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89" r:id="rId5"/>
    <p:sldLayoutId id="2147483691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68D729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68D729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68D729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68D729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68D729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haveibeenpwned.com/" TargetMode="Externa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shellempire.com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llery.technet.microsoft.com/Net-Cease-Blocking-Net-1e8dcb5b" TargetMode="External"/><Relationship Id="rId2" Type="http://schemas.openxmlformats.org/officeDocument/2006/relationships/hyperlink" Target="https://blogs.technet.microsoft.com/mmpc/2016/03/22/new-feature-in-office-2016-can-block-macros-and-help-prevent-infection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dsecurity.org/?p=3377" TargetMode="External"/><Relationship Id="rId2" Type="http://schemas.openxmlformats.org/officeDocument/2006/relationships/hyperlink" Target="https://github.com/PowerShellMafia/CimSweep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oddvar.mo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pyCl1Qm6Xs" TargetMode="External"/><Relationship Id="rId2" Type="http://schemas.openxmlformats.org/officeDocument/2006/relationships/hyperlink" Target="http://pastebin.com/0SNSvyjJ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2664296"/>
          </a:xfrm>
        </p:spPr>
        <p:txBody>
          <a:bodyPr>
            <a:normAutofit/>
          </a:bodyPr>
          <a:lstStyle/>
          <a:p>
            <a:r>
              <a:rPr lang="en-US" dirty="0"/>
              <a:t>Open source intelligence</a:t>
            </a:r>
            <a:br>
              <a:rPr lang="en-US" dirty="0"/>
            </a:br>
            <a:r>
              <a:rPr lang="en-US" dirty="0"/>
              <a:t>Disclaimer: </a:t>
            </a:r>
            <a:r>
              <a:rPr lang="en-US" dirty="0">
                <a:solidFill>
                  <a:srgbClr val="0070C0"/>
                </a:solidFill>
              </a:rPr>
              <a:t>Accounts used in the following slides are just examples. Its </a:t>
            </a:r>
            <a:r>
              <a:rPr lang="en-US" b="1" u="sng" dirty="0">
                <a:solidFill>
                  <a:srgbClr val="0070C0"/>
                </a:solidFill>
              </a:rPr>
              <a:t>illegal</a:t>
            </a:r>
            <a:r>
              <a:rPr lang="en-US" dirty="0">
                <a:solidFill>
                  <a:srgbClr val="0070C0"/>
                </a:solidFill>
              </a:rPr>
              <a:t> to use this information to logon.</a:t>
            </a:r>
            <a:br>
              <a:rPr lang="en-US" dirty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4" name="Bildobjekt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2006162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3478"/>
            <a:ext cx="6120680" cy="13430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466505"/>
            <a:ext cx="4655446" cy="3642097"/>
          </a:xfrm>
          <a:prstGeom prst="rect">
            <a:avLst/>
          </a:prstGeom>
        </p:spPr>
      </p:pic>
      <p:sp>
        <p:nvSpPr>
          <p:cNvPr id="5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7" name="Bildobjekt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400991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4710"/>
            <a:ext cx="6755911" cy="5143500"/>
          </a:xfrm>
          <a:prstGeom prst="rect">
            <a:avLst/>
          </a:prstGeom>
        </p:spPr>
      </p:pic>
      <p:sp>
        <p:nvSpPr>
          <p:cNvPr id="3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4" name="Bildobjekt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902961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23478"/>
            <a:ext cx="5334870" cy="4752983"/>
          </a:xfrm>
          <a:prstGeom prst="rect">
            <a:avLst/>
          </a:prstGeom>
        </p:spPr>
      </p:pic>
      <p:sp>
        <p:nvSpPr>
          <p:cNvPr id="3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4" name="Bildobjekt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2892089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51470"/>
            <a:ext cx="6847317" cy="4209778"/>
          </a:xfrm>
          <a:prstGeom prst="rect">
            <a:avLst/>
          </a:prstGeom>
        </p:spPr>
      </p:pic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174542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03620"/>
            <a:ext cx="5738166" cy="45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07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5" y="248516"/>
            <a:ext cx="7820025" cy="111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4" y="1779662"/>
            <a:ext cx="73247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1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4" name="Bildobjekt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18" y="265891"/>
            <a:ext cx="8162925" cy="1447800"/>
          </a:xfrm>
          <a:prstGeom prst="rect">
            <a:avLst/>
          </a:prstGeom>
        </p:spPr>
      </p:pic>
      <p:pic>
        <p:nvPicPr>
          <p:cNvPr id="1026" name="Picture 2" descr="Bilderesultat for meme passwor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50999"/>
            <a:ext cx="2623939" cy="328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67747" y="2571750"/>
            <a:ext cx="3496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hlinkClick r:id="rId5"/>
              </a:rPr>
              <a:t>http://haveibeenpwned.com</a:t>
            </a:r>
            <a:r>
              <a:rPr lang="nb-NO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606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intelligence</a:t>
            </a:r>
            <a:r>
              <a:rPr lang="nb-NO" dirty="0"/>
              <a:t> </a:t>
            </a:r>
            <a:r>
              <a:rPr lang="nb-NO" dirty="0" err="1"/>
              <a:t>resources</a:t>
            </a:r>
            <a:br>
              <a:rPr lang="nb-NO" dirty="0"/>
            </a:br>
            <a:r>
              <a:rPr lang="nb-NO" dirty="0"/>
              <a:t>SHODAN.IO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96"/>
            <a:ext cx="9144000" cy="405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2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intelligence</a:t>
            </a:r>
            <a:r>
              <a:rPr lang="nb-NO" dirty="0"/>
              <a:t> </a:t>
            </a:r>
            <a:r>
              <a:rPr lang="nb-NO" dirty="0" err="1"/>
              <a:t>resources</a:t>
            </a:r>
            <a:br>
              <a:rPr lang="nb-NO" dirty="0"/>
            </a:br>
            <a:r>
              <a:rPr lang="nb-NO" dirty="0"/>
              <a:t>DNSDUMPSTER.COM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9622"/>
            <a:ext cx="8810625" cy="33432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5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6" name="Bildobjekt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299464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656184"/>
          </a:xfrm>
        </p:spPr>
        <p:txBody>
          <a:bodyPr/>
          <a:lstStyle/>
          <a:p>
            <a:r>
              <a:rPr lang="en-US" dirty="0"/>
              <a:t>Attack &amp; Detection in Windows Environments</a:t>
            </a:r>
            <a:br>
              <a:rPr lang="en-US" dirty="0"/>
            </a:b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intelligence</a:t>
            </a:r>
            <a:r>
              <a:rPr lang="nb-NO" dirty="0"/>
              <a:t> </a:t>
            </a:r>
            <a:r>
              <a:rPr lang="nb-NO" dirty="0" err="1"/>
              <a:t>resources</a:t>
            </a:r>
            <a:br>
              <a:rPr lang="nb-NO" dirty="0"/>
            </a:br>
            <a:r>
              <a:rPr lang="nb-NO" dirty="0"/>
              <a:t>Google and </a:t>
            </a:r>
            <a:r>
              <a:rPr lang="nb-NO" dirty="0" err="1"/>
              <a:t>pastebin</a:t>
            </a:r>
            <a:endParaRPr lang="nb-NO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site:pastebin.com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site:paste2.org |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site:paste.bradleygill.com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site:pastie.org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site:dpaste.com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site:paste.pocoo.org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site:pastie.textmate.org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site:slexy.org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intext:domainame.com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b-NO" dirty="0"/>
          </a:p>
        </p:txBody>
      </p:sp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1579904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739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open</a:t>
            </a:r>
            <a:r>
              <a:rPr lang="nb-NO" dirty="0"/>
              <a:t> </a:t>
            </a:r>
            <a:r>
              <a:rPr lang="nb-NO" dirty="0" err="1"/>
              <a:t>source</a:t>
            </a:r>
            <a:r>
              <a:rPr lang="nb-NO" dirty="0"/>
              <a:t> </a:t>
            </a:r>
            <a:r>
              <a:rPr lang="nb-NO" dirty="0" err="1"/>
              <a:t>intelligence</a:t>
            </a:r>
            <a:r>
              <a:rPr lang="nb-NO" dirty="0"/>
              <a:t> </a:t>
            </a:r>
            <a:r>
              <a:rPr lang="nb-NO" dirty="0" err="1"/>
              <a:t>resources</a:t>
            </a:r>
            <a:br>
              <a:rPr lang="nb-NO" dirty="0"/>
            </a:br>
            <a:r>
              <a:rPr lang="nb-NO" dirty="0"/>
              <a:t>SCRAPING HOMEPAGE - FOCA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97812" y="2911731"/>
            <a:ext cx="5664852" cy="1182740"/>
          </a:xfrm>
        </p:spPr>
        <p:txBody>
          <a:bodyPr/>
          <a:lstStyle/>
          <a:p>
            <a:endParaRPr lang="nb-NO" dirty="0"/>
          </a:p>
        </p:txBody>
      </p:sp>
      <p:pic>
        <p:nvPicPr>
          <p:cNvPr id="1026" name="Picture 2" descr="Bilderesultat for foca meta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90299"/>
            <a:ext cx="5789265" cy="410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6" name="Bildobjekt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113008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739"/>
            <a:ext cx="8229600" cy="914400"/>
          </a:xfrm>
        </p:spPr>
        <p:txBody>
          <a:bodyPr>
            <a:normAutofit/>
          </a:bodyPr>
          <a:lstStyle/>
          <a:p>
            <a:r>
              <a:rPr lang="nb-NO" dirty="0"/>
              <a:t>Attack demos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97812" y="1011139"/>
            <a:ext cx="5664852" cy="3083332"/>
          </a:xfrm>
        </p:spPr>
        <p:txBody>
          <a:bodyPr>
            <a:normAutofit lnSpcReduction="10000"/>
          </a:bodyPr>
          <a:lstStyle/>
          <a:p>
            <a:r>
              <a:rPr lang="nb-NO" dirty="0" err="1"/>
              <a:t>Gain</a:t>
            </a:r>
            <a:r>
              <a:rPr lang="nb-NO" dirty="0"/>
              <a:t> </a:t>
            </a:r>
            <a:r>
              <a:rPr lang="nb-NO" dirty="0" err="1"/>
              <a:t>access</a:t>
            </a:r>
            <a:r>
              <a:rPr lang="nb-NO" dirty="0"/>
              <a:t>:</a:t>
            </a:r>
          </a:p>
          <a:p>
            <a:pPr lvl="1"/>
            <a:r>
              <a:rPr lang="nb-NO" dirty="0"/>
              <a:t>NTLM hash from picture</a:t>
            </a:r>
          </a:p>
          <a:p>
            <a:pPr lvl="1"/>
            <a:r>
              <a:rPr lang="nb-NO" dirty="0"/>
              <a:t>Sending attachments</a:t>
            </a:r>
          </a:p>
          <a:p>
            <a:pPr lvl="1"/>
            <a:r>
              <a:rPr lang="nb-NO" dirty="0"/>
              <a:t>Using OWA</a:t>
            </a:r>
          </a:p>
          <a:p>
            <a:r>
              <a:rPr lang="nb-NO" dirty="0" err="1"/>
              <a:t>Escalate</a:t>
            </a:r>
            <a:r>
              <a:rPr lang="nb-NO" dirty="0"/>
              <a:t> </a:t>
            </a:r>
            <a:r>
              <a:rPr lang="nb-NO" dirty="0" err="1"/>
              <a:t>privileges</a:t>
            </a:r>
            <a:r>
              <a:rPr lang="nb-NO" dirty="0"/>
              <a:t>:</a:t>
            </a:r>
          </a:p>
          <a:p>
            <a:pPr lvl="1"/>
            <a:r>
              <a:rPr lang="nb-NO" dirty="0" err="1"/>
              <a:t>Scan</a:t>
            </a:r>
            <a:r>
              <a:rPr lang="nb-NO" dirty="0"/>
              <a:t> for </a:t>
            </a:r>
            <a:r>
              <a:rPr lang="nb-NO" dirty="0" err="1"/>
              <a:t>local</a:t>
            </a:r>
            <a:r>
              <a:rPr lang="nb-NO" dirty="0"/>
              <a:t> </a:t>
            </a:r>
            <a:r>
              <a:rPr lang="nb-NO" dirty="0" err="1"/>
              <a:t>admin</a:t>
            </a:r>
            <a:r>
              <a:rPr lang="nb-NO" dirty="0"/>
              <a:t> </a:t>
            </a:r>
            <a:r>
              <a:rPr lang="nb-NO" dirty="0" err="1"/>
              <a:t>rights</a:t>
            </a:r>
            <a:r>
              <a:rPr lang="nb-NO" dirty="0"/>
              <a:t> on </a:t>
            </a:r>
            <a:r>
              <a:rPr lang="nb-NO" dirty="0" err="1"/>
              <a:t>other</a:t>
            </a:r>
            <a:r>
              <a:rPr lang="nb-NO" dirty="0"/>
              <a:t> </a:t>
            </a:r>
            <a:r>
              <a:rPr lang="nb-NO" dirty="0" err="1"/>
              <a:t>machines</a:t>
            </a:r>
            <a:endParaRPr lang="nb-NO" dirty="0"/>
          </a:p>
          <a:p>
            <a:pPr lvl="1"/>
            <a:r>
              <a:rPr lang="nb-NO" dirty="0"/>
              <a:t>Place LNK on </a:t>
            </a:r>
            <a:r>
              <a:rPr lang="nb-NO" dirty="0" err="1"/>
              <a:t>share</a:t>
            </a:r>
            <a:endParaRPr lang="nb-NO" dirty="0"/>
          </a:p>
          <a:p>
            <a:pPr lvl="1"/>
            <a:r>
              <a:rPr lang="nb-NO" dirty="0" err="1"/>
              <a:t>Look</a:t>
            </a:r>
            <a:r>
              <a:rPr lang="nb-NO" dirty="0"/>
              <a:t> </a:t>
            </a:r>
            <a:r>
              <a:rPr lang="nb-NO" dirty="0" err="1"/>
              <a:t>through</a:t>
            </a:r>
            <a:r>
              <a:rPr lang="nb-NO" dirty="0"/>
              <a:t> </a:t>
            </a:r>
            <a:r>
              <a:rPr lang="nb-NO" dirty="0" err="1"/>
              <a:t>shares</a:t>
            </a:r>
            <a:endParaRPr lang="nb-NO" dirty="0"/>
          </a:p>
          <a:p>
            <a:r>
              <a:rPr lang="nb-NO" dirty="0" err="1"/>
              <a:t>Persistence</a:t>
            </a:r>
            <a:endParaRPr lang="nb-NO" dirty="0"/>
          </a:p>
        </p:txBody>
      </p:sp>
      <p:sp>
        <p:nvSpPr>
          <p:cNvPr id="5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6" name="Bildobjekt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3253089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739"/>
            <a:ext cx="8229600" cy="914400"/>
          </a:xfrm>
        </p:spPr>
        <p:txBody>
          <a:bodyPr>
            <a:normAutofit/>
          </a:bodyPr>
          <a:lstStyle/>
          <a:p>
            <a:r>
              <a:rPr lang="nb-NO" dirty="0"/>
              <a:t>Red Team Tool – Powershell Empire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5302"/>
            <a:ext cx="5179345" cy="380480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92080" y="845302"/>
            <a:ext cx="5664852" cy="3083332"/>
          </a:xfrm>
        </p:spPr>
        <p:txBody>
          <a:bodyPr/>
          <a:lstStyle/>
          <a:p>
            <a:r>
              <a:rPr lang="nb-NO" dirty="0"/>
              <a:t>Shoutout to </a:t>
            </a:r>
          </a:p>
          <a:p>
            <a:pPr lvl="1"/>
            <a:r>
              <a:rPr lang="nb-NO" dirty="0"/>
              <a:t>Will Schroeder - @harmj0y</a:t>
            </a:r>
          </a:p>
          <a:p>
            <a:pPr lvl="1"/>
            <a:r>
              <a:rPr lang="nb-NO" dirty="0"/>
              <a:t>Justin Warner - @sixdub</a:t>
            </a:r>
          </a:p>
          <a:p>
            <a:pPr lvl="1" fontAlgn="base"/>
            <a:r>
              <a:rPr lang="nb-NO" dirty="0"/>
              <a:t>Matt Nelson - @enigma0x3</a:t>
            </a:r>
          </a:p>
          <a:p>
            <a:r>
              <a:rPr lang="nb-NO" dirty="0">
                <a:hlinkClick r:id="rId3"/>
              </a:rPr>
              <a:t>www.powershellempire.com</a:t>
            </a:r>
            <a:r>
              <a:rPr lang="nb-NO" dirty="0"/>
              <a:t> </a:t>
            </a:r>
            <a:br>
              <a:rPr lang="nb-NO" dirty="0"/>
            </a:br>
            <a:endParaRPr lang="nb-NO" dirty="0"/>
          </a:p>
          <a:p>
            <a:pPr lvl="1"/>
            <a:endParaRPr lang="nb-NO" dirty="0"/>
          </a:p>
        </p:txBody>
      </p:sp>
      <p:sp>
        <p:nvSpPr>
          <p:cNvPr id="5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6" name="Bildobjekt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3567562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23728" y="195486"/>
            <a:ext cx="7772400" cy="1101725"/>
          </a:xfrm>
        </p:spPr>
        <p:txBody>
          <a:bodyPr/>
          <a:lstStyle/>
          <a:p>
            <a:r>
              <a:rPr lang="en-US" dirty="0"/>
              <a:t>DEMO – Gaining Access</a:t>
            </a:r>
          </a:p>
        </p:txBody>
      </p:sp>
      <p:pic>
        <p:nvPicPr>
          <p:cNvPr id="2050" name="Picture 2" descr="Bilderesultat for meme dem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987574"/>
            <a:ext cx="5256584" cy="393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25619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these attacks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347614"/>
            <a:ext cx="8229600" cy="338437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OWA – use MFA</a:t>
            </a:r>
          </a:p>
          <a:p>
            <a:r>
              <a:rPr lang="en-US" dirty="0"/>
              <a:t>Attachments on mail</a:t>
            </a:r>
          </a:p>
          <a:p>
            <a:pPr lvl="1"/>
            <a:r>
              <a:rPr lang="en-US" dirty="0"/>
              <a:t>Enable extra protection in GPO</a:t>
            </a:r>
          </a:p>
          <a:p>
            <a:pPr lvl="2"/>
            <a:r>
              <a:rPr lang="en-US" dirty="0">
                <a:hlinkClick r:id="rId2"/>
              </a:rPr>
              <a:t>https://blogs.technet.microsoft.com/mmpc/2016/03/22/new-feature-in-office-2016-can-block-macros-and-help-prevent-infection/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AppLocker/Device Guard</a:t>
            </a:r>
          </a:p>
          <a:p>
            <a:r>
              <a:rPr lang="en-US" dirty="0"/>
              <a:t>Lock down shares</a:t>
            </a:r>
          </a:p>
          <a:p>
            <a:r>
              <a:rPr lang="en-US" dirty="0"/>
              <a:t>Local admin</a:t>
            </a:r>
          </a:p>
          <a:p>
            <a:r>
              <a:rPr lang="en-US" dirty="0"/>
              <a:t>Client to client communication</a:t>
            </a:r>
          </a:p>
          <a:p>
            <a:r>
              <a:rPr lang="en-US" dirty="0"/>
              <a:t>Make internet great again and block 445</a:t>
            </a:r>
          </a:p>
          <a:p>
            <a:r>
              <a:rPr lang="en-US" dirty="0"/>
              <a:t>Net cease </a:t>
            </a:r>
            <a:r>
              <a:rPr lang="en-US" dirty="0">
                <a:hlinkClick r:id="rId3"/>
              </a:rPr>
              <a:t>https://gallery.technet.microsoft.com/Net-Cease-Blocking-Net-1e8dcb5b</a:t>
            </a:r>
            <a:r>
              <a:rPr lang="en-US" dirty="0"/>
              <a:t> </a:t>
            </a:r>
          </a:p>
          <a:p>
            <a:r>
              <a:rPr lang="en-US" dirty="0"/>
              <a:t>Test your security – You test your backup don’t you?</a:t>
            </a:r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1436932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the attacks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347614"/>
            <a:ext cx="8229600" cy="30243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Windows Defender ATP</a:t>
            </a:r>
          </a:p>
          <a:p>
            <a:r>
              <a:rPr lang="en-US" dirty="0"/>
              <a:t>Windows Advanced Threat Analytics</a:t>
            </a:r>
          </a:p>
          <a:p>
            <a:pPr lvl="1"/>
            <a:r>
              <a:rPr lang="en-US" dirty="0"/>
              <a:t>User Behavior</a:t>
            </a:r>
          </a:p>
          <a:p>
            <a:r>
              <a:rPr lang="nb-NO" dirty="0"/>
              <a:t>Exchange Online ATP</a:t>
            </a:r>
          </a:p>
          <a:p>
            <a:r>
              <a:rPr lang="nb-NO" dirty="0"/>
              <a:t>Do a </a:t>
            </a:r>
            <a:r>
              <a:rPr lang="nb-NO" dirty="0" err="1"/>
              <a:t>hunt</a:t>
            </a:r>
            <a:endParaRPr lang="nb-NO" dirty="0"/>
          </a:p>
          <a:p>
            <a:pPr lvl="1"/>
            <a:r>
              <a:rPr lang="nb-NO" dirty="0" err="1"/>
              <a:t>Cimsweep</a:t>
            </a:r>
            <a:r>
              <a:rPr lang="nb-NO" dirty="0"/>
              <a:t> is </a:t>
            </a:r>
            <a:r>
              <a:rPr lang="nb-NO" dirty="0" err="1"/>
              <a:t>nice</a:t>
            </a:r>
            <a:r>
              <a:rPr lang="nb-NO" dirty="0"/>
              <a:t>: </a:t>
            </a:r>
            <a:r>
              <a:rPr lang="nb-NO" dirty="0">
                <a:hlinkClick r:id="rId2"/>
              </a:rPr>
              <a:t>https://github.com/PowerShellMafia/CimSweep</a:t>
            </a:r>
            <a:r>
              <a:rPr lang="nb-NO" dirty="0"/>
              <a:t> </a:t>
            </a:r>
          </a:p>
          <a:p>
            <a:r>
              <a:rPr lang="nb-NO" dirty="0" err="1"/>
              <a:t>Tripwire</a:t>
            </a:r>
            <a:r>
              <a:rPr lang="nb-NO" dirty="0"/>
              <a:t> or </a:t>
            </a:r>
            <a:r>
              <a:rPr lang="nb-NO" dirty="0" err="1"/>
              <a:t>Sysmon</a:t>
            </a:r>
            <a:endParaRPr lang="nb-NO" dirty="0"/>
          </a:p>
          <a:p>
            <a:r>
              <a:rPr lang="nb-NO" dirty="0"/>
              <a:t>More logging! </a:t>
            </a:r>
            <a:r>
              <a:rPr lang="nb-NO" dirty="0">
                <a:hlinkClick r:id="rId3"/>
              </a:rPr>
              <a:t>https://adsecurity.org/?p=3377</a:t>
            </a:r>
            <a:endParaRPr lang="nb-NO" dirty="0"/>
          </a:p>
          <a:p>
            <a:r>
              <a:rPr lang="nb-NO" dirty="0"/>
              <a:t>IDS / IPS</a:t>
            </a:r>
          </a:p>
          <a:p>
            <a:r>
              <a:rPr lang="nb-NO" dirty="0"/>
              <a:t>SIEM / OMS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1222161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123728" y="195486"/>
            <a:ext cx="7772400" cy="1101725"/>
          </a:xfrm>
        </p:spPr>
        <p:txBody>
          <a:bodyPr/>
          <a:lstStyle/>
          <a:p>
            <a:r>
              <a:rPr lang="en-US" dirty="0"/>
              <a:t>DEMO – Detection</a:t>
            </a:r>
          </a:p>
        </p:txBody>
      </p:sp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1026" name="Picture 2" descr="Bilderesultat for meme dem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192" y="1147566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244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89180" y="1635646"/>
            <a:ext cx="3165640" cy="2663825"/>
          </a:xfrm>
        </p:spPr>
        <p:txBody>
          <a:bodyPr/>
          <a:lstStyle/>
          <a:p>
            <a:r>
              <a:rPr lang="nb-NO" dirty="0"/>
              <a:t>Assume breach</a:t>
            </a:r>
          </a:p>
          <a:p>
            <a:r>
              <a:rPr lang="nb-NO" dirty="0"/>
              <a:t>Harden your stuff</a:t>
            </a:r>
          </a:p>
          <a:p>
            <a:r>
              <a:rPr lang="nb-NO" dirty="0"/>
              <a:t>Get detection going</a:t>
            </a:r>
          </a:p>
          <a:p>
            <a:r>
              <a:rPr lang="nb-NO" dirty="0"/>
              <a:t>Test your security</a:t>
            </a:r>
          </a:p>
          <a:p>
            <a:r>
              <a:rPr lang="nb-NO" dirty="0"/>
              <a:t>Educate end users</a:t>
            </a:r>
          </a:p>
          <a:p>
            <a:r>
              <a:rPr lang="nb-NO" dirty="0"/>
              <a:t>Do regular hunting</a:t>
            </a:r>
          </a:p>
        </p:txBody>
      </p:sp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4088759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67744" y="339502"/>
            <a:ext cx="498566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 FOR </a:t>
            </a:r>
            <a:b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TIME</a:t>
            </a:r>
          </a:p>
        </p:txBody>
      </p:sp>
      <p:pic>
        <p:nvPicPr>
          <p:cNvPr id="3" name="Picture 2" descr="Bilderesultat for meme than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50" y="2211710"/>
            <a:ext cx="3203848" cy="275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50198" y="4779980"/>
            <a:ext cx="2317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/>
              <a:t>http://oddvar.moe</a:t>
            </a:r>
          </a:p>
        </p:txBody>
      </p:sp>
    </p:spTree>
    <p:extLst>
      <p:ext uri="{BB962C8B-B14F-4D97-AF65-F5344CB8AC3E}">
        <p14:creationId xmlns:p14="http://schemas.microsoft.com/office/powerpoint/2010/main" val="386440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WHOAMI /ALL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258614"/>
          </a:xfrm>
        </p:spPr>
        <p:txBody>
          <a:bodyPr>
            <a:normAutofit/>
          </a:bodyPr>
          <a:lstStyle/>
          <a:p>
            <a:r>
              <a:rPr lang="en-US" dirty="0"/>
              <a:t>Chief Technical Architect – Microsoft Security </a:t>
            </a:r>
          </a:p>
          <a:p>
            <a:pPr lvl="1"/>
            <a:r>
              <a:rPr lang="en-US" dirty="0"/>
              <a:t>Most Valuable Professional</a:t>
            </a:r>
          </a:p>
          <a:p>
            <a:pPr lvl="1"/>
            <a:r>
              <a:rPr lang="en-US" dirty="0"/>
              <a:t>Microsoft Certified Trainer</a:t>
            </a:r>
          </a:p>
          <a:p>
            <a:pPr lvl="1"/>
            <a:r>
              <a:rPr lang="en-US" dirty="0" err="1"/>
              <a:t>Giac</a:t>
            </a:r>
            <a:r>
              <a:rPr lang="en-US" dirty="0"/>
              <a:t> Certified Penetration Tester</a:t>
            </a:r>
          </a:p>
          <a:p>
            <a:r>
              <a:rPr lang="en-US" dirty="0"/>
              <a:t>Microsoft infrastructure and security expert</a:t>
            </a:r>
            <a:br>
              <a:rPr lang="en-US" dirty="0"/>
            </a:br>
            <a:r>
              <a:rPr lang="en-US" dirty="0"/>
              <a:t>(security researcher)</a:t>
            </a:r>
          </a:p>
          <a:p>
            <a:r>
              <a:rPr lang="en-US" dirty="0"/>
              <a:t>15 years+ with Microsoft technology</a:t>
            </a:r>
          </a:p>
          <a:p>
            <a:r>
              <a:rPr lang="en-US" dirty="0">
                <a:hlinkClick r:id="rId3"/>
              </a:rPr>
              <a:t>http://oddvar.moe</a:t>
            </a:r>
            <a:endParaRPr lang="en-US" dirty="0"/>
          </a:p>
          <a:p>
            <a:r>
              <a:rPr lang="en-US" dirty="0"/>
              <a:t>I like memes and gifs</a:t>
            </a:r>
          </a:p>
        </p:txBody>
      </p:sp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647701"/>
            <a:ext cx="3079691" cy="3579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6" y="4371387"/>
            <a:ext cx="1397844" cy="70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67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0487"/>
            <a:ext cx="3552825" cy="49625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52425" y="51470"/>
            <a:ext cx="4529830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Don’t be like </a:t>
            </a:r>
            <a:b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Trump</a:t>
            </a:r>
          </a:p>
          <a:p>
            <a:pPr algn="ctr"/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Give me a </a:t>
            </a:r>
            <a:b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800" b="1" u="sng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green </a:t>
            </a:r>
            <a:r>
              <a:rPr lang="en-US" sz="4800" b="1" u="sng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card</a:t>
            </a:r>
            <a:b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when you exit</a:t>
            </a:r>
          </a:p>
        </p:txBody>
      </p:sp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favorite Hollywood hack scene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/>
          <a:p>
            <a:endParaRPr lang="nb-NO" dirty="0"/>
          </a:p>
        </p:txBody>
      </p:sp>
      <p:pic>
        <p:nvPicPr>
          <p:cNvPr id="1026" name="Picture 2" descr="http://www.thecodehumor.com/wp-content/uploads/2016/11/hackers-in-movi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48084"/>
            <a:ext cx="5844207" cy="438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65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My goal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session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 examples on real world attacks</a:t>
            </a:r>
          </a:p>
          <a:p>
            <a:r>
              <a:rPr lang="en-US" dirty="0"/>
              <a:t>Show my favorite external attacks</a:t>
            </a:r>
          </a:p>
          <a:p>
            <a:pPr lvl="1"/>
            <a:r>
              <a:rPr lang="en-US" dirty="0"/>
              <a:t>NTLM hash</a:t>
            </a:r>
          </a:p>
          <a:p>
            <a:pPr lvl="1"/>
            <a:r>
              <a:rPr lang="en-US" dirty="0"/>
              <a:t>Phishing mail</a:t>
            </a:r>
          </a:p>
          <a:p>
            <a:pPr lvl="1"/>
            <a:r>
              <a:rPr lang="en-US" dirty="0"/>
              <a:t>OWA rules</a:t>
            </a:r>
          </a:p>
          <a:p>
            <a:r>
              <a:rPr lang="en-US" dirty="0"/>
              <a:t>Show Internal reconnaissance</a:t>
            </a:r>
          </a:p>
          <a:p>
            <a:r>
              <a:rPr lang="en-US" dirty="0"/>
              <a:t>Counter measures and detection methods</a:t>
            </a:r>
          </a:p>
          <a:p>
            <a:r>
              <a:rPr lang="en-US" dirty="0"/>
              <a:t>Think Assume Breach!</a:t>
            </a:r>
          </a:p>
          <a:p>
            <a:endParaRPr lang="nb-NO" dirty="0"/>
          </a:p>
        </p:txBody>
      </p:sp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</p:spTree>
    <p:extLst>
      <p:ext uri="{BB962C8B-B14F-4D97-AF65-F5344CB8AC3E}">
        <p14:creationId xmlns:p14="http://schemas.microsoft.com/office/powerpoint/2010/main" val="92328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575539" y="3495785"/>
            <a:ext cx="6588750" cy="1236205"/>
          </a:xfrm>
          <a:prstGeom prst="roundRect">
            <a:avLst>
              <a:gd name="adj" fmla="val 5221"/>
            </a:avLst>
          </a:prstGeom>
          <a:solidFill>
            <a:srgbClr val="AAB3BE"/>
          </a:solidFill>
          <a:ln>
            <a:noFill/>
          </a:ln>
          <a:effectLst>
            <a:glow rad="317500">
              <a:schemeClr val="tx1">
                <a:alpha val="39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1"/>
          <p:cNvSpPr/>
          <p:nvPr/>
        </p:nvSpPr>
        <p:spPr>
          <a:xfrm>
            <a:off x="602945" y="1953383"/>
            <a:ext cx="6588752" cy="1236205"/>
          </a:xfrm>
          <a:prstGeom prst="roundRect">
            <a:avLst>
              <a:gd name="adj" fmla="val 5221"/>
            </a:avLst>
          </a:prstGeom>
          <a:solidFill>
            <a:srgbClr val="AAB3BE"/>
          </a:solidFill>
          <a:ln>
            <a:noFill/>
          </a:ln>
          <a:effectLst>
            <a:glow rad="317500">
              <a:schemeClr val="tx1">
                <a:alpha val="39000"/>
              </a:schemeClr>
            </a:glo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Who is </a:t>
            </a:r>
            <a:r>
              <a:rPr lang="nb-NO" dirty="0" err="1"/>
              <a:t>attacking</a:t>
            </a:r>
            <a:r>
              <a:rPr lang="nb-NO" dirty="0"/>
              <a:t>?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347614"/>
            <a:ext cx="8229600" cy="2663825"/>
          </a:xfrm>
        </p:spPr>
        <p:txBody>
          <a:bodyPr/>
          <a:lstStyle/>
          <a:p>
            <a:r>
              <a:rPr lang="en-US" dirty="0"/>
              <a:t>2 types of attackers</a:t>
            </a:r>
          </a:p>
          <a:p>
            <a:endParaRPr lang="nb-NO" dirty="0"/>
          </a:p>
        </p:txBody>
      </p:sp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7" name="Picture 6" descr="Bilderesultat for ransom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563" y="2036631"/>
            <a:ext cx="1368251" cy="103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Bilderesultat for apt 12 group hack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42" y="3504076"/>
            <a:ext cx="1631037" cy="113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Bilderesultat for hood hacke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526" y="3505402"/>
            <a:ext cx="1715517" cy="114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27584" y="2211710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VISIBLE ATTACKERS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7584" y="3790721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INVISIBLE ATTACKERS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9636" y="2063068"/>
            <a:ext cx="1478628" cy="985752"/>
          </a:xfrm>
          <a:prstGeom prst="rect">
            <a:avLst/>
          </a:prstGeom>
        </p:spPr>
      </p:pic>
      <p:pic>
        <p:nvPicPr>
          <p:cNvPr id="6" name="Picture 2" descr="Bilderesultat for ransomwa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14" y="2048159"/>
            <a:ext cx="1751157" cy="10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6903" y="3516235"/>
            <a:ext cx="870820" cy="114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6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methodology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347614"/>
            <a:ext cx="3898776" cy="2663825"/>
          </a:xfrm>
        </p:spPr>
        <p:txBody>
          <a:bodyPr>
            <a:normAutofit/>
          </a:bodyPr>
          <a:lstStyle/>
          <a:p>
            <a:r>
              <a:rPr lang="nb-NO" dirty="0"/>
              <a:t>Open Source </a:t>
            </a:r>
            <a:r>
              <a:rPr lang="nb-NO" dirty="0" err="1"/>
              <a:t>Intelligence</a:t>
            </a:r>
            <a:endParaRPr lang="nb-NO" dirty="0"/>
          </a:p>
          <a:p>
            <a:pPr lvl="1"/>
            <a:r>
              <a:rPr lang="nb-NO" dirty="0" err="1"/>
              <a:t>Homepage</a:t>
            </a:r>
            <a:r>
              <a:rPr lang="nb-NO" dirty="0"/>
              <a:t> – metadata</a:t>
            </a:r>
          </a:p>
          <a:p>
            <a:pPr lvl="1"/>
            <a:r>
              <a:rPr lang="nb-NO" dirty="0" err="1"/>
              <a:t>Social</a:t>
            </a:r>
            <a:r>
              <a:rPr lang="nb-NO" dirty="0"/>
              <a:t> medias</a:t>
            </a:r>
          </a:p>
          <a:p>
            <a:pPr lvl="1"/>
            <a:r>
              <a:rPr lang="nb-NO" dirty="0" err="1"/>
              <a:t>Password</a:t>
            </a:r>
            <a:r>
              <a:rPr lang="nb-NO" dirty="0"/>
              <a:t> dumps</a:t>
            </a:r>
          </a:p>
          <a:p>
            <a:pPr lvl="1"/>
            <a:r>
              <a:rPr lang="nb-NO" dirty="0"/>
              <a:t>Google </a:t>
            </a:r>
            <a:r>
              <a:rPr lang="nb-NO" dirty="0" err="1"/>
              <a:t>dorks</a:t>
            </a:r>
            <a:endParaRPr lang="nb-NO" dirty="0"/>
          </a:p>
          <a:p>
            <a:pPr lvl="1"/>
            <a:r>
              <a:rPr lang="nb-NO" dirty="0" err="1"/>
              <a:t>Shodan</a:t>
            </a:r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6" name="Plassholder for tekst 2"/>
          <p:cNvSpPr txBox="1">
            <a:spLocks/>
          </p:cNvSpPr>
          <p:nvPr/>
        </p:nvSpPr>
        <p:spPr>
          <a:xfrm>
            <a:off x="4355976" y="1349419"/>
            <a:ext cx="3898776" cy="2663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68D729"/>
              </a:buClr>
              <a:buFont typeface="Arial"/>
              <a:buChar char="•"/>
              <a:defRPr sz="2000" b="0" i="0" strike="noStrike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68D729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68D729"/>
              </a:buClr>
              <a:buFont typeface="Arial"/>
              <a:buChar char="•"/>
              <a:defRPr sz="18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68D729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68D729"/>
              </a:buClr>
              <a:buFont typeface="Arial"/>
              <a:buChar char="•"/>
              <a:defRPr sz="1400" b="0" i="0" kern="1200">
                <a:solidFill>
                  <a:srgbClr val="000000"/>
                </a:solidFill>
                <a:latin typeface="Museo Sans 100"/>
                <a:ea typeface="+mn-ea"/>
                <a:cs typeface="Museo Sans 1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/>
              <a:t>Social engineering and Spear Phishing</a:t>
            </a:r>
          </a:p>
          <a:p>
            <a:r>
              <a:rPr lang="nb-NO" dirty="0"/>
              <a:t>Drive By Attacks</a:t>
            </a:r>
          </a:p>
          <a:p>
            <a:r>
              <a:rPr lang="nb-NO" dirty="0"/>
              <a:t>Brute force / Wordlist</a:t>
            </a:r>
          </a:p>
          <a:p>
            <a:r>
              <a:rPr lang="nb-NO" dirty="0" err="1"/>
              <a:t>Exploiting</a:t>
            </a:r>
            <a:r>
              <a:rPr lang="nb-NO" dirty="0"/>
              <a:t> </a:t>
            </a:r>
            <a:r>
              <a:rPr lang="nb-NO" dirty="0" err="1"/>
              <a:t>External</a:t>
            </a:r>
            <a:r>
              <a:rPr lang="nb-NO" dirty="0"/>
              <a:t> servers</a:t>
            </a:r>
          </a:p>
          <a:p>
            <a:r>
              <a:rPr lang="nb-NO" dirty="0" err="1"/>
              <a:t>Alternate</a:t>
            </a:r>
            <a:r>
              <a:rPr lang="nb-NO" dirty="0"/>
              <a:t> </a:t>
            </a:r>
            <a:r>
              <a:rPr lang="nb-NO" dirty="0" err="1"/>
              <a:t>attack</a:t>
            </a:r>
            <a:r>
              <a:rPr lang="nb-NO" dirty="0"/>
              <a:t> </a:t>
            </a:r>
            <a:r>
              <a:rPr lang="nb-NO" dirty="0" err="1"/>
              <a:t>paths</a:t>
            </a:r>
            <a:endParaRPr lang="nb-NO" dirty="0"/>
          </a:p>
          <a:p>
            <a:pPr lvl="1"/>
            <a:r>
              <a:rPr lang="nb-NO" dirty="0"/>
              <a:t>3.party</a:t>
            </a:r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8516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Attackers goal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347614"/>
            <a:ext cx="8229600" cy="26638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Steal Intellectual property</a:t>
            </a:r>
          </a:p>
          <a:p>
            <a:r>
              <a:rPr lang="en-US" dirty="0"/>
              <a:t>Abuse infrastructure</a:t>
            </a:r>
          </a:p>
          <a:p>
            <a:r>
              <a:rPr lang="en-US" dirty="0"/>
              <a:t>Strategic goal</a:t>
            </a:r>
          </a:p>
          <a:p>
            <a:r>
              <a:rPr lang="en-US" dirty="0"/>
              <a:t>Disclose</a:t>
            </a:r>
          </a:p>
          <a:p>
            <a:endParaRPr lang="en-US" dirty="0"/>
          </a:p>
          <a:p>
            <a:r>
              <a:rPr lang="en-US" dirty="0"/>
              <a:t>Great example: Phineas Fisher -Hacking team - 2015 </a:t>
            </a:r>
          </a:p>
          <a:p>
            <a:pPr lvl="1"/>
            <a:r>
              <a:rPr lang="en-US" dirty="0">
                <a:hlinkClick r:id="rId2"/>
              </a:rPr>
              <a:t>http://pastebin.com/0SNSvyjJ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https://www.youtube.com/watch?v=BpyCl1Qm6Xs</a:t>
            </a:r>
            <a:r>
              <a:rPr lang="en-US" dirty="0"/>
              <a:t> </a:t>
            </a:r>
          </a:p>
          <a:p>
            <a:endParaRPr lang="nb-NO" dirty="0"/>
          </a:p>
          <a:p>
            <a:pPr lvl="1"/>
            <a:endParaRPr lang="nb-NO" dirty="0"/>
          </a:p>
          <a:p>
            <a:pPr lvl="1"/>
            <a:endParaRPr lang="nb-NO" dirty="0"/>
          </a:p>
          <a:p>
            <a:endParaRPr lang="nb-NO" dirty="0"/>
          </a:p>
        </p:txBody>
      </p:sp>
      <p:sp>
        <p:nvSpPr>
          <p:cNvPr id="4" name="Text Placeholder 19"/>
          <p:cNvSpPr txBox="1">
            <a:spLocks/>
          </p:cNvSpPr>
          <p:nvPr/>
        </p:nvSpPr>
        <p:spPr>
          <a:xfrm>
            <a:off x="283114" y="4731990"/>
            <a:ext cx="3339726" cy="5392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u="none" kern="1200">
                <a:solidFill>
                  <a:schemeClr val="accent1"/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b-NO" sz="2400" dirty="0"/>
              <a:t>@</a:t>
            </a:r>
            <a:r>
              <a:rPr lang="nb-NO" sz="2400" dirty="0" err="1"/>
              <a:t>oddvarmoe</a:t>
            </a:r>
            <a:endParaRPr lang="nb-NO" sz="2400" dirty="0"/>
          </a:p>
        </p:txBody>
      </p:sp>
      <p:pic>
        <p:nvPicPr>
          <p:cNvPr id="5" name="Bildobjekt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" y="4822302"/>
            <a:ext cx="340452" cy="276786"/>
          </a:xfrm>
          <a:prstGeom prst="rect">
            <a:avLst/>
          </a:prstGeom>
          <a:solidFill>
            <a:srgbClr val="00B0F0"/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776" y="1012726"/>
            <a:ext cx="2258224" cy="298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3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937" y="48047"/>
            <a:ext cx="8229600" cy="914400"/>
          </a:xfrm>
        </p:spPr>
        <p:txBody>
          <a:bodyPr>
            <a:normAutofit/>
          </a:bodyPr>
          <a:lstStyle/>
          <a:p>
            <a:r>
              <a:rPr lang="nb-NO" dirty="0"/>
              <a:t>Attack kill chain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2" y="1275606"/>
            <a:ext cx="8096250" cy="37623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1979" y="843558"/>
            <a:ext cx="8229600" cy="2663825"/>
          </a:xfrm>
        </p:spPr>
        <p:txBody>
          <a:bodyPr/>
          <a:lstStyle/>
          <a:p>
            <a:r>
              <a:rPr lang="nb-NO" dirty="0"/>
              <a:t>Average 140 days</a:t>
            </a:r>
          </a:p>
        </p:txBody>
      </p:sp>
    </p:spTree>
    <p:extLst>
      <p:ext uri="{BB962C8B-B14F-4D97-AF65-F5344CB8AC3E}">
        <p14:creationId xmlns:p14="http://schemas.microsoft.com/office/powerpoint/2010/main" val="1438964318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4156</TotalTime>
  <Words>521</Words>
  <Application>Microsoft Office PowerPoint</Application>
  <PresentationFormat>On-screen Show (16:9)</PresentationFormat>
  <Paragraphs>138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Courier New</vt:lpstr>
      <vt:lpstr>Museo Sans 100</vt:lpstr>
      <vt:lpstr>Museo Sans 300</vt:lpstr>
      <vt:lpstr>Verdana</vt:lpstr>
      <vt:lpstr>PPT-mal_NIC</vt:lpstr>
      <vt:lpstr>PowerPoint Presentation</vt:lpstr>
      <vt:lpstr>Attack &amp; Detection in Windows Environments </vt:lpstr>
      <vt:lpstr>WHOAMI /ALL</vt:lpstr>
      <vt:lpstr>My favorite Hollywood hack scene</vt:lpstr>
      <vt:lpstr>My goal with this session</vt:lpstr>
      <vt:lpstr>Who is attacking?</vt:lpstr>
      <vt:lpstr>Attack methodology</vt:lpstr>
      <vt:lpstr>Attackers goal</vt:lpstr>
      <vt:lpstr>Attack kill chain</vt:lpstr>
      <vt:lpstr>Open source intelligence Disclaimer: Accounts used in the following slides are just examples. Its illegal to use this information to logon.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open source intelligence resources SHODAN.IO</vt:lpstr>
      <vt:lpstr>Other open source intelligence resources DNSDUMPSTER.COM</vt:lpstr>
      <vt:lpstr>Other open source intelligence resources Google and pastebin</vt:lpstr>
      <vt:lpstr>Other open source intelligence resources SCRAPING HOMEPAGE - FOCA</vt:lpstr>
      <vt:lpstr>Attack demos</vt:lpstr>
      <vt:lpstr>Red Team Tool – Powershell Empire</vt:lpstr>
      <vt:lpstr>DEMO – Gaining Access</vt:lpstr>
      <vt:lpstr>Preventing these attacks</vt:lpstr>
      <vt:lpstr>Detecting the attacks</vt:lpstr>
      <vt:lpstr>DEMO – Detection</vt:lpstr>
      <vt:lpstr>SUMMARY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Oddvar Håland Moe</cp:lastModifiedBy>
  <cp:revision>133</cp:revision>
  <dcterms:created xsi:type="dcterms:W3CDTF">2012-11-21T10:27:26Z</dcterms:created>
  <dcterms:modified xsi:type="dcterms:W3CDTF">2017-02-07T09:28:13Z</dcterms:modified>
</cp:coreProperties>
</file>